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477" r:id="rId2"/>
    <p:sldId id="316" r:id="rId3"/>
    <p:sldId id="413" r:id="rId4"/>
    <p:sldId id="414" r:id="rId5"/>
    <p:sldId id="415" r:id="rId6"/>
    <p:sldId id="417" r:id="rId7"/>
    <p:sldId id="440" r:id="rId8"/>
    <p:sldId id="450" r:id="rId9"/>
    <p:sldId id="441" r:id="rId10"/>
    <p:sldId id="452" r:id="rId11"/>
    <p:sldId id="469" r:id="rId12"/>
    <p:sldId id="438" r:id="rId13"/>
    <p:sldId id="439" r:id="rId14"/>
    <p:sldId id="453" r:id="rId15"/>
    <p:sldId id="454" r:id="rId16"/>
    <p:sldId id="455" r:id="rId17"/>
    <p:sldId id="470" r:id="rId18"/>
    <p:sldId id="442" r:id="rId19"/>
    <p:sldId id="443" r:id="rId20"/>
    <p:sldId id="444" r:id="rId21"/>
    <p:sldId id="404" r:id="rId22"/>
    <p:sldId id="405" r:id="rId23"/>
    <p:sldId id="471" r:id="rId24"/>
    <p:sldId id="445" r:id="rId25"/>
    <p:sldId id="468" r:id="rId26"/>
    <p:sldId id="467" r:id="rId27"/>
    <p:sldId id="416" r:id="rId28"/>
    <p:sldId id="446" r:id="rId29"/>
    <p:sldId id="447" r:id="rId30"/>
    <p:sldId id="472" r:id="rId31"/>
    <p:sldId id="448" r:id="rId32"/>
    <p:sldId id="421" r:id="rId33"/>
    <p:sldId id="420" r:id="rId34"/>
    <p:sldId id="424" r:id="rId35"/>
    <p:sldId id="456" r:id="rId36"/>
    <p:sldId id="457" r:id="rId37"/>
    <p:sldId id="458" r:id="rId38"/>
    <p:sldId id="425" r:id="rId39"/>
    <p:sldId id="459" r:id="rId40"/>
    <p:sldId id="460" r:id="rId41"/>
    <p:sldId id="465" r:id="rId42"/>
    <p:sldId id="473" r:id="rId43"/>
    <p:sldId id="474" r:id="rId44"/>
    <p:sldId id="476" r:id="rId45"/>
    <p:sldId id="461" r:id="rId46"/>
    <p:sldId id="449" r:id="rId47"/>
    <p:sldId id="423" r:id="rId48"/>
    <p:sldId id="429" r:id="rId49"/>
    <p:sldId id="430" r:id="rId50"/>
    <p:sldId id="466" r:id="rId51"/>
    <p:sldId id="475" r:id="rId52"/>
    <p:sldId id="431" r:id="rId53"/>
    <p:sldId id="435" r:id="rId54"/>
    <p:sldId id="46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78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80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28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66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09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786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70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42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00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4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http://www.youtube.com/watch?v=Sy72OPgdVuA – School</a:t>
            </a:r>
            <a:r>
              <a:rPr lang="en-US" baseline="0" dirty="0" smtClean="0"/>
              <a:t>house Rock: Grammar Rock: </a:t>
            </a:r>
            <a:r>
              <a:rPr lang="en-US" b="0" dirty="0" smtClean="0"/>
              <a:t>A Noun is a Person Place or Thing</a:t>
            </a:r>
            <a:endParaRPr lang="en-US" b="0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Posted in YouTube multiple times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228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80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05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253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918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783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στρατιώτης 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occurs 26 times in the NT.</a:t>
            </a:r>
            <a:r>
              <a:rPr lang="en-US" sz="1200" baseline="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577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806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917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486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8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ECB7E-5831-421C-8180-C36EDC18B6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521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993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79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854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14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951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244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169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57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339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43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519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316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72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677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56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1862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3649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4968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019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817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51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5980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0256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5259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5780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1214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98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37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84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73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7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2: 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2</a:t>
            </a:r>
            <a:r>
              <a:rPr lang="en-US" sz="3600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Nouns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8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ὀργή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anger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παραβολή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parable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περιτομή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circumcision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προσευχή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prayer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τιμή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value, honor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ὑπομονή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perseverance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φυλακή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prison, guard, night watch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φυλή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tribe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φωνή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sound, voice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ψυχή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breath, soul</a:t>
            </a:r>
          </a:p>
        </p:txBody>
      </p:sp>
    </p:spTree>
    <p:extLst>
      <p:ext uri="{BB962C8B-B14F-4D97-AF65-F5344CB8AC3E}">
        <p14:creationId xmlns:p14="http://schemas.microsoft.com/office/powerpoint/2010/main" val="339022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ἀρχή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beginning, authority, office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γῆ γῆς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earth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γραφή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drawing, writing, indictment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εἰρήνη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peace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κεφαλή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head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τιμή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value, honor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φωνή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sound, voice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ψυχή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breath,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First Declension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of the First Declension.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Attic and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Greek, when a first declension noun has a stem ending in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forms change the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This change has no meaning. It is just a shift in pronunciation (and consequently spelling). </a:t>
            </a:r>
          </a:p>
        </p:txBody>
      </p:sp>
    </p:spTree>
    <p:extLst>
      <p:ext uri="{BB962C8B-B14F-4D97-AF65-F5344CB8AC3E}">
        <p14:creationId xmlns:p14="http://schemas.microsoft.com/office/powerpoint/2010/main" val="23245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ἡμέρ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endParaRPr lang="en-US" u="sng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ἡμέρ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ἡμέρ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ᾳ</a:t>
            </a:r>
            <a:endParaRPr lang="en-US" u="sng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ἡμέρ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ἡμέρ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ἡμερ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ἡμέρ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ἡμέρ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ἡμέρα -ας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452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αἰτία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cause, origin; accusation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διαφορά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-ᾶς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difference, disagreement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ἡμέρα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οἰκία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building, house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οὐσία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essence, property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πολιτεία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constitution, republic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στρατιά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-ᾶς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army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συμφορά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-ᾶς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event, situation, disaster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σωτηρία 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safety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χώρα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land, place</a:t>
            </a:r>
          </a:p>
        </p:txBody>
      </p:sp>
    </p:spTree>
    <p:extLst>
      <p:ext uri="{BB962C8B-B14F-4D97-AF65-F5344CB8AC3E}">
        <p14:creationId xmlns:p14="http://schemas.microsoft.com/office/powerpoint/2010/main" val="16248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ἁμαρτία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βασιλεία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kingdom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γενεά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-ᾶς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generation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διακονία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ministry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ἐκκλησία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church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ἐξουσία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authority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ἐπαγγελία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promise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ἐπιθυμία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desire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ἡμέρα 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θύρα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door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καρδία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heart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μαρτυρία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testimony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οἰκία 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building, house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παρρησία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free speech, public speech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σοφία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wisdom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σωτηρία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safety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χαρά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-ᾶς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χρεία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need, necessity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ὥρα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season, time 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ἡμέρα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οἰκία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building, house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σωτηρία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safety, salvation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6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First Declension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of the First Declension.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First Declension nouns have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ᾰ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in the Nominative and Accusative singular.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Again, when this type of noun has a stem ending in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forms change the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an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(affecting only the Genitive and Dative singular).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changes have no meaning. They are just shifts in pronunciation (and consequently spelling). </a:t>
            </a:r>
          </a:p>
        </p:txBody>
      </p:sp>
    </p:spTree>
    <p:extLst>
      <p:ext uri="{BB962C8B-B14F-4D97-AF65-F5344CB8AC3E}">
        <p14:creationId xmlns:p14="http://schemas.microsoft.com/office/powerpoint/2010/main" val="5303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δόξ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endParaRPr lang="en-US" u="sng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δόξ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ης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δόξ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ῃ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δόξ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δόξ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δοξ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δόξ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δόξ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δόξα -ας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glory, judgment, opinion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630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class: AGE Unit 8 part 2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2</a:t>
            </a:r>
            <a:r>
              <a:rPr lang="en-US" sz="28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Declension Greek Nouns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Unit 3, you learned the basics of Greek nouns.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completes the presentation of the common types of nouns.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second part presents the last two classes of Greek nouns.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ἀλήθει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endParaRPr lang="en-US" u="sng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ἀληθεί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ἀληθεί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ᾳ</a:t>
            </a:r>
            <a:endParaRPr lang="en-US" u="sng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ἀλήθει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ἀλήθει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ἀληθει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ἀληθεί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ἀληθεί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ἀλήθεια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-ας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3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ἀλήθεια 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truth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γλῶττα 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tongue, language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δόξα 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opinion, judgment, glory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θάλαττα 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sea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33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ἀλήθεια 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truth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γλῶσσα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tongue, language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δόξα 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opinion, judgment, glory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θάλασσα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sea</a:t>
            </a:r>
          </a:p>
        </p:txBody>
      </p:sp>
    </p:spTree>
    <p:extLst>
      <p:ext uri="{BB962C8B-B14F-4D97-AF65-F5344CB8AC3E}">
        <p14:creationId xmlns:p14="http://schemas.microsoft.com/office/powerpoint/2010/main" val="6882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ἀλήθεια -ας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truth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γλῶ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ττ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σσα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tongue, language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δόξα 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opinion, judgment, glory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θάλα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ττ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σσα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sea</a:t>
            </a:r>
          </a:p>
        </p:txBody>
      </p:sp>
    </p:spTree>
    <p:extLst>
      <p:ext uri="{BB962C8B-B14F-4D97-AF65-F5344CB8AC3E}">
        <p14:creationId xmlns:p14="http://schemas.microsoft.com/office/powerpoint/2010/main" val="14846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First Declension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of the First Declension.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 nouns of the First Declension 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a noun of the First Declension is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(which happens if it refers to a specifically male person), two changes occur: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Nominative singular restores the –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ending.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Genitive singular uses the masculine –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ending. </a:t>
            </a:r>
          </a:p>
        </p:txBody>
      </p:sp>
    </p:spTree>
    <p:extLst>
      <p:ext uri="{BB962C8B-B14F-4D97-AF65-F5344CB8AC3E}">
        <p14:creationId xmlns:p14="http://schemas.microsoft.com/office/powerpoint/2010/main" val="3237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στρατιώτ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στρατιώτ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στρατιώτ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ῃ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στρατιώτ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14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στρατιῶτ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στρατιωτ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στρατιώτ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στρατιώτ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στρατιώτης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–ου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soldier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51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δεσπότ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δεσπότ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δεσπότ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ῃ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δεσπότ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14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δεσπότ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δεσποτ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δεσπότ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δεσπότ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δεσπότης –ου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11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προφητ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προφητ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προφητ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ῇ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προφητ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14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προφητ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αί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προφητ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προφητ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αῖς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προφητ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άς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προφητής –οῦ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prophet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05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δεσπότης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master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ποιητής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creator, poet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στρατιώτης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soldier</a:t>
            </a:r>
          </a:p>
        </p:txBody>
      </p:sp>
    </p:spTree>
    <p:extLst>
      <p:ext uri="{BB962C8B-B14F-4D97-AF65-F5344CB8AC3E}">
        <p14:creationId xmlns:p14="http://schemas.microsoft.com/office/powerpoint/2010/main" val="3531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μαθητής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disciple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προφητής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prophet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3: 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Review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forms of the definite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article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l-GR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Nominative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ἡ τό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αἱ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τά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Genitive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τῆς τοῦ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τῇ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ταῖς τοῖς 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Accusative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τόν τήν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τούς τάς τά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στρατιώτης 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soldier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 times in the NT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First Declension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accent of First Declension nouns: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have recessive accent just like verbs (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ἀλήθεια -ας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truth).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accent just like the definite article (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τιμή -ῆς ἡ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value,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honor).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keep the accent on the penultimate syllable (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ἡμέρα -ας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day).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Genitive plural form, however, the full ending is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αων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5720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but the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always contracts, </a:t>
            </a:r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as a result, First Declension nouns are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accented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674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Declension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of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 Declension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this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mostly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use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same endings as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definite article.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Nominative singular restores the –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few feminine nouns in this declension use exactly the same endings (i.e., those 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masculine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definite article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λόγ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λόγ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λόγ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ῳ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λόγ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λόγ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οι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λόγ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ων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λόγ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οις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λόγ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ους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όγος –ου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20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l-GR" sz="28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ἀδελφός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brother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ἄνθρωπος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-ου, ὁ/ἡ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human being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ἀριθμός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βίος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life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δῆμος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δοῦλος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slave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ἥλιος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θάνατος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ὁ/ἡ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god, goddess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θυμός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soul, spirit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ἵππος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horse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l-GR" sz="28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καιρός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right time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κίνδυνος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danger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κόσμος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order, decoration, world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κύκλος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circle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lord, master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people, folk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λίθος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stone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λόγος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word, speech; thought, reason, account, reckoning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ναός, ναοῦ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temple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νῆσος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island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l-GR" sz="28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νόμος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custom, tradition, law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νόσος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νοῦς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νοῦ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ξένος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guest/friend/host;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foreigner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stranger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ὁδός -οῦ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road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οἶκος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house, home, family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οὐρανός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sky, heaven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ὀφθαλμός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eye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πόλεμος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war </a:t>
            </a:r>
          </a:p>
        </p:txBody>
      </p:sp>
    </p:spTree>
    <p:extLst>
      <p:ext uri="{BB962C8B-B14F-4D97-AF65-F5344CB8AC3E}">
        <p14:creationId xmlns:p14="http://schemas.microsoft.com/office/powerpoint/2010/main" val="17706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l-GR" sz="28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πόνος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work, stress, trouble, pain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ποταμός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river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στρατηγός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στρατός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army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σύμμαχοι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-ων οἱ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allies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τόπος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place, topic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τρόπος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way, turn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υἱός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φόβος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panic, fear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χρόνος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7706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ἄγγελος –ου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messenger, angel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ἀγρός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field, farm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ἀδελφός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brother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ἄνεμος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wind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ἄνθρωπος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human being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ἀπόστολος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apostle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ἄρτος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bread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διάβολος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deceiver, slanderer 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διδάσκολος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δοῦλος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ἔρημος -ου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desert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ἥλιος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θάνατος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θρόνος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throne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καιρός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right time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καρπός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fruit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κόσμος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world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4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Declensions of Greek Nouns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formal grammar, Greek nouns are classified by the last sound of their stems, which may in turn contract with the case endings.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 are traditionally three of these classes, called “declensions.”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nouns you have learned so far belong to the “Third Declension.”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section presents the other two Declensions. 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λίθος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stone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λόγος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word, speech; thought, reason, account, reckoning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ναός, ναοῦ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temple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νόμος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custom, tradition, law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ὁδός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road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οἶκος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house, home, family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οἶνος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wine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οὐρανός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sky, heaven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ὀφθαλμός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eye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ὄχλος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crowd, mob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4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τόπος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place, topic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υἱός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φόβος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panic, fear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χρόνος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9608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ἀδελφός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brother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ἄνθρωπος -ου, ὁ/ἡ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human being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δοῦλος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slave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ἥλιος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θάνατος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 ὁ/ἡ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god, goddess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καιρός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right time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master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people, folk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λίθος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stone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λόγος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word, speech; thought, reason, account, reckoning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ναός, ναοῦ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temple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νόμος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custom, tradition, law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ὁδός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road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οἶκος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house, home, family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οὐρανός 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sky, heaven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ὀφθαλμός -οῦ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eye </a:t>
            </a:r>
          </a:p>
        </p:txBody>
      </p:sp>
    </p:spTree>
    <p:extLst>
      <p:ext uri="{BB962C8B-B14F-4D97-AF65-F5344CB8AC3E}">
        <p14:creationId xmlns:p14="http://schemas.microsoft.com/office/powerpoint/2010/main" val="32138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τόπος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place, topic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υἱός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φόβος -ου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panic, fear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χρόνος -ου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0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3: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Neuter Law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two rules apply to all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words in Greek.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(1)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singular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 be identical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(2)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nominative plural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accusative plural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 both end in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short -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90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 Declension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of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 Declension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Nouns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this declension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obey the Neuter Law: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nominative and accusative singular both end in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nominative and accusative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 end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ὸ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ἔργ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ον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ἔργ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ου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ἔργ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ῳ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ἔργ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ἔργ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ἔργ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ἔργ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οις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ἔργ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declension 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ἔργον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deed, work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ἀργύριον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money, silver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ἔργον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deed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ζῷον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living being, animal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ὅπλον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weapon, tool (mostly pl.)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πρόσωπον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face, mask, person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σημεῖον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sign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στάδιον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pl.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στάδια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στάδιοι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stadion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stade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Greek unit of measure ~ 185 meters/202 yards/607 feet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τέκνον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χωρίον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place, spot, district</a:t>
            </a:r>
          </a:p>
        </p:txBody>
      </p:sp>
    </p:spTree>
    <p:extLst>
      <p:ext uri="{BB962C8B-B14F-4D97-AF65-F5344CB8AC3E}">
        <p14:creationId xmlns:p14="http://schemas.microsoft.com/office/powerpoint/2010/main" val="1733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βιβλίον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book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δαιμόνιον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demon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ἔργον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deed, work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ἐυαγγέλλιον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good news, gospel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θηρίον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animal, beast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ἱερόν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temple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ἱμάτιον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coat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μνημεῖον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tomb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First Declension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adds nouns of the First Declension.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 nouns in this declension 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use the same endings as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definite article. </a:t>
            </a:r>
          </a:p>
        </p:txBody>
      </p:sp>
    </p:spTree>
    <p:extLst>
      <p:ext uri="{BB962C8B-B14F-4D97-AF65-F5344CB8AC3E}">
        <p14:creationId xmlns:p14="http://schemas.microsoft.com/office/powerpoint/2010/main" val="10303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παιδίον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πλοῖον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boat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ποτήριον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cup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πρόβατον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sheep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πρόσωπον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face, mask, person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σάββατον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Sabbath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σημεῖον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sign, miracle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τέκνον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9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δαιμόνιον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demon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ἔργον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deed, work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παιδίον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πρόσωπον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face, mask, person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σημεῖον -ου τό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sign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τέκνον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-ου τό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5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Second Declension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Classical Attic Greek, it is easy to confuse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ναῦς, νεώς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ship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νοῦς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νοῦ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νεώς, νεώ ὁ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temple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a rare noun that declines differently in Classical Attic Greek from the way it declines in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Koine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next slide shows its Classical Attic declension. </a:t>
            </a:r>
          </a:p>
        </p:txBody>
      </p:sp>
    </p:spTree>
    <p:extLst>
      <p:ext uri="{BB962C8B-B14F-4D97-AF65-F5344CB8AC3E}">
        <p14:creationId xmlns:p14="http://schemas.microsoft.com/office/powerpoint/2010/main" val="15489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νε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ώς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νε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ώ 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τῷ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ῴ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τὸν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ών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ῴ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νε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ώ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ῴς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τοὺς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νε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ώς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νεώς, νεώ 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temple (Classical Attic)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94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Second Declension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Classical Greek word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ναῦς, νεώς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“ship” occurs only once in the NT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(Acts 27:41;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πλοῖον</a:t>
            </a:r>
            <a:r>
              <a:rPr lang="el-GR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the more common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word)</a:t>
            </a:r>
          </a:p>
          <a:p>
            <a:pPr marL="400050" lvl="1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easy to confuse with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ναός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ναοῦ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“temple” (45 times)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or with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νοῦς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νοός ὁ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“mind” (24 times).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Singular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ψυχ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</a:t>
            </a:r>
            <a:endParaRPr lang="en-US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τῆς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ψυχ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ῆς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τῇ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ψυχ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ῇ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ψυχ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Plural</a:t>
            </a:r>
            <a:endParaRPr lang="en-US" u="sng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Nom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ψυχ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αί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Gen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ψυχ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Dat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ταῖς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ψυχ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αῖς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Acc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  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τὰς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ψυχ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άς</a:t>
            </a:r>
            <a:endParaRPr lang="en-US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Noun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ψυχή -ῆς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soul, breath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896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ἀνάγκη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necessity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ἀρετή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excellence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ἀρχή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beginning, authority, office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βουλή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council, plan, advice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γῆ γῆς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earth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γνώμη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idea, intelligence, opinion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γραφή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drawing, writing,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indictment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δίκη 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justice; legal case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εἰρήνη 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peace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ἐπιστήμη -ης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ἡδονή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pleasure, enjoyment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κεφαλή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μάχη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battle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νίκη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victory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τέχνη 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art, skill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τιμή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value, honor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τροφή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nourishment, food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τύχη 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luck, fate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φωνή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sound, voice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ψυχή 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breath,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soul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8 part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ἀρχή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beginning, authority, office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γῆ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earth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γραφή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drawing, writing, indictment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διαθήκη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covenant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δικαιοσύνη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justice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εἰρήνη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-ης ἡ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peace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ἐντολή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commandment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ζωή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life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κεφαλή -ῆς ἡ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8975</TotalTime>
  <Words>3265</Words>
  <Application>Microsoft Office PowerPoint</Application>
  <PresentationFormat>On-screen Show (4:3)</PresentationFormat>
  <Paragraphs>596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Ancient Greek for Everyone: A New Digital Resource for Beginning Greek Unit 8 part 2:  1st and 2nd Declension Nouns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349</cp:revision>
  <dcterms:created xsi:type="dcterms:W3CDTF">2012-08-17T18:41:45Z</dcterms:created>
  <dcterms:modified xsi:type="dcterms:W3CDTF">2013-11-21T21:56:49Z</dcterms:modified>
</cp:coreProperties>
</file>